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4" r:id="rId6"/>
    <p:sldId id="265" r:id="rId7"/>
    <p:sldId id="266" r:id="rId8"/>
    <p:sldId id="268" r:id="rId9"/>
    <p:sldId id="270" r:id="rId10"/>
    <p:sldId id="271" r:id="rId11"/>
    <p:sldId id="273" r:id="rId12"/>
    <p:sldId id="274" r:id="rId13"/>
    <p:sldId id="275" r:id="rId14"/>
    <p:sldId id="277" r:id="rId15"/>
    <p:sldId id="278" r:id="rId16"/>
    <p:sldId id="280" r:id="rId17"/>
    <p:sldId id="27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AC3C456-A12D-4A7D-90C1-F86778E5D777}" type="datetimeFigureOut">
              <a:rPr lang="ru-RU" smtClean="0"/>
              <a:t>17.02.2021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56FB04-85A0-4ACF-BA22-D3D518767B7A}" type="slidenum">
              <a:rPr lang="ru-RU" smtClean="0"/>
              <a:t>‹#›</a:t>
            </a:fld>
            <a:endParaRPr lang="ru-RU"/>
          </a:p>
        </p:txBody>
      </p:sp>
    </p:spTree>
    <p:extLst>
      <p:ext uri="{BB962C8B-B14F-4D97-AF65-F5344CB8AC3E}">
        <p14:creationId xmlns:p14="http://schemas.microsoft.com/office/powerpoint/2010/main" val="377517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C3C456-A12D-4A7D-90C1-F86778E5D777}" type="datetimeFigureOut">
              <a:rPr lang="ru-RU" smtClean="0"/>
              <a:t>17.02.2021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56FB04-85A0-4ACF-BA22-D3D518767B7A}" type="slidenum">
              <a:rPr lang="ru-RU" smtClean="0"/>
              <a:t>‹#›</a:t>
            </a:fld>
            <a:endParaRPr lang="ru-RU"/>
          </a:p>
        </p:txBody>
      </p:sp>
    </p:spTree>
    <p:extLst>
      <p:ext uri="{BB962C8B-B14F-4D97-AF65-F5344CB8AC3E}">
        <p14:creationId xmlns:p14="http://schemas.microsoft.com/office/powerpoint/2010/main" val="104074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C3C456-A12D-4A7D-90C1-F86778E5D777}" type="datetimeFigureOut">
              <a:rPr lang="ru-RU" smtClean="0"/>
              <a:t>17.02.2021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56FB04-85A0-4ACF-BA22-D3D518767B7A}" type="slidenum">
              <a:rPr lang="ru-RU" smtClean="0"/>
              <a:t>‹#›</a:t>
            </a:fld>
            <a:endParaRPr lang="ru-RU"/>
          </a:p>
        </p:txBody>
      </p:sp>
    </p:spTree>
    <p:extLst>
      <p:ext uri="{BB962C8B-B14F-4D97-AF65-F5344CB8AC3E}">
        <p14:creationId xmlns:p14="http://schemas.microsoft.com/office/powerpoint/2010/main" val="267033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C3C456-A12D-4A7D-90C1-F86778E5D777}" type="datetimeFigureOut">
              <a:rPr lang="ru-RU" smtClean="0"/>
              <a:t>17.02.2021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56FB04-85A0-4ACF-BA22-D3D518767B7A}" type="slidenum">
              <a:rPr lang="ru-RU" smtClean="0"/>
              <a:t>‹#›</a:t>
            </a:fld>
            <a:endParaRPr lang="ru-RU"/>
          </a:p>
        </p:txBody>
      </p:sp>
    </p:spTree>
    <p:extLst>
      <p:ext uri="{BB962C8B-B14F-4D97-AF65-F5344CB8AC3E}">
        <p14:creationId xmlns:p14="http://schemas.microsoft.com/office/powerpoint/2010/main" val="425601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C3C456-A12D-4A7D-90C1-F86778E5D777}" type="datetimeFigureOut">
              <a:rPr lang="ru-RU" smtClean="0"/>
              <a:t>17.02.2021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756FB04-85A0-4ACF-BA22-D3D518767B7A}" type="slidenum">
              <a:rPr lang="ru-RU" smtClean="0"/>
              <a:t>‹#›</a:t>
            </a:fld>
            <a:endParaRPr lang="ru-RU"/>
          </a:p>
        </p:txBody>
      </p:sp>
    </p:spTree>
    <p:extLst>
      <p:ext uri="{BB962C8B-B14F-4D97-AF65-F5344CB8AC3E}">
        <p14:creationId xmlns:p14="http://schemas.microsoft.com/office/powerpoint/2010/main" val="277559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AC3C456-A12D-4A7D-90C1-F86778E5D777}" type="datetimeFigureOut">
              <a:rPr lang="ru-RU" smtClean="0"/>
              <a:t>17.02.2021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756FB04-85A0-4ACF-BA22-D3D518767B7A}" type="slidenum">
              <a:rPr lang="ru-RU" smtClean="0"/>
              <a:t>‹#›</a:t>
            </a:fld>
            <a:endParaRPr lang="ru-RU"/>
          </a:p>
        </p:txBody>
      </p:sp>
    </p:spTree>
    <p:extLst>
      <p:ext uri="{BB962C8B-B14F-4D97-AF65-F5344CB8AC3E}">
        <p14:creationId xmlns:p14="http://schemas.microsoft.com/office/powerpoint/2010/main" val="75660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AC3C456-A12D-4A7D-90C1-F86778E5D777}" type="datetimeFigureOut">
              <a:rPr lang="ru-RU" smtClean="0"/>
              <a:t>17.02.2021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756FB04-85A0-4ACF-BA22-D3D518767B7A}" type="slidenum">
              <a:rPr lang="ru-RU" smtClean="0"/>
              <a:t>‹#›</a:t>
            </a:fld>
            <a:endParaRPr lang="ru-RU"/>
          </a:p>
        </p:txBody>
      </p:sp>
    </p:spTree>
    <p:extLst>
      <p:ext uri="{BB962C8B-B14F-4D97-AF65-F5344CB8AC3E}">
        <p14:creationId xmlns:p14="http://schemas.microsoft.com/office/powerpoint/2010/main" val="23221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AC3C456-A12D-4A7D-90C1-F86778E5D777}" type="datetimeFigureOut">
              <a:rPr lang="ru-RU" smtClean="0"/>
              <a:t>17.02.2021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756FB04-85A0-4ACF-BA22-D3D518767B7A}" type="slidenum">
              <a:rPr lang="ru-RU" smtClean="0"/>
              <a:t>‹#›</a:t>
            </a:fld>
            <a:endParaRPr lang="ru-RU"/>
          </a:p>
        </p:txBody>
      </p:sp>
    </p:spTree>
    <p:extLst>
      <p:ext uri="{BB962C8B-B14F-4D97-AF65-F5344CB8AC3E}">
        <p14:creationId xmlns:p14="http://schemas.microsoft.com/office/powerpoint/2010/main" val="328118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3C456-A12D-4A7D-90C1-F86778E5D777}" type="datetimeFigureOut">
              <a:rPr lang="ru-RU" smtClean="0"/>
              <a:t>17.02.2021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756FB04-85A0-4ACF-BA22-D3D518767B7A}" type="slidenum">
              <a:rPr lang="ru-RU" smtClean="0"/>
              <a:t>‹#›</a:t>
            </a:fld>
            <a:endParaRPr lang="ru-RU"/>
          </a:p>
        </p:txBody>
      </p:sp>
    </p:spTree>
    <p:extLst>
      <p:ext uri="{BB962C8B-B14F-4D97-AF65-F5344CB8AC3E}">
        <p14:creationId xmlns:p14="http://schemas.microsoft.com/office/powerpoint/2010/main" val="391766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AC3C456-A12D-4A7D-90C1-F86778E5D777}" type="datetimeFigureOut">
              <a:rPr lang="ru-RU" smtClean="0"/>
              <a:t>17.02.2021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756FB04-85A0-4ACF-BA22-D3D518767B7A}" type="slidenum">
              <a:rPr lang="ru-RU" smtClean="0"/>
              <a:t>‹#›</a:t>
            </a:fld>
            <a:endParaRPr lang="ru-RU"/>
          </a:p>
        </p:txBody>
      </p:sp>
    </p:spTree>
    <p:extLst>
      <p:ext uri="{BB962C8B-B14F-4D97-AF65-F5344CB8AC3E}">
        <p14:creationId xmlns:p14="http://schemas.microsoft.com/office/powerpoint/2010/main" val="95889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AC3C456-A12D-4A7D-90C1-F86778E5D777}" type="datetimeFigureOut">
              <a:rPr lang="ru-RU" smtClean="0"/>
              <a:t>17.02.2021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756FB04-85A0-4ACF-BA22-D3D518767B7A}" type="slidenum">
              <a:rPr lang="ru-RU" smtClean="0"/>
              <a:t>‹#›</a:t>
            </a:fld>
            <a:endParaRPr lang="ru-RU"/>
          </a:p>
        </p:txBody>
      </p:sp>
    </p:spTree>
    <p:extLst>
      <p:ext uri="{BB962C8B-B14F-4D97-AF65-F5344CB8AC3E}">
        <p14:creationId xmlns:p14="http://schemas.microsoft.com/office/powerpoint/2010/main" val="71581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3C456-A12D-4A7D-90C1-F86778E5D777}" type="datetimeFigureOut">
              <a:rPr lang="ru-RU" smtClean="0"/>
              <a:t>17.02.2021</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6FB04-85A0-4ACF-BA22-D3D518767B7A}" type="slidenum">
              <a:rPr lang="ru-RU" smtClean="0"/>
              <a:t>‹#›</a:t>
            </a:fld>
            <a:endParaRPr lang="ru-RU"/>
          </a:p>
        </p:txBody>
      </p:sp>
    </p:spTree>
    <p:extLst>
      <p:ext uri="{BB962C8B-B14F-4D97-AF65-F5344CB8AC3E}">
        <p14:creationId xmlns:p14="http://schemas.microsoft.com/office/powerpoint/2010/main" val="2293489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ciencedirect.com/science/article/pii/S001664801830147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nature.com/articles/540S58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ljplus.ru/img3/e/l/elvenpaws/luu.jp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www.johnpratt.com/items/docs/lds/meridian/2005/images/fiddler_crab.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vtorgrad.ru/userimg/120100314122405krisa.JPG" TargetMode="External"/><Relationship Id="rId1" Type="http://schemas.openxmlformats.org/officeDocument/2006/relationships/slideLayout" Target="../slideLayouts/slideLayout2.xml"/><Relationship Id="rId6" Type="http://schemas.openxmlformats.org/officeDocument/2006/relationships/hyperlink" Target="http://konkurs.rat.ru/gallery/Year43/img/34.jpg" TargetMode="External"/><Relationship Id="rId5" Type="http://schemas.openxmlformats.org/officeDocument/2006/relationships/image" Target="../media/image6.jpeg"/><Relationship Id="rId4" Type="http://schemas.openxmlformats.org/officeDocument/2006/relationships/hyperlink" Target="http://joker.vulanude.ru/uploads/posts/1278491295_1278397257_1278377760_23.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lgn="ctr"/>
            <a:r>
              <a:rPr lang="ru-RU" dirty="0" smtClean="0"/>
              <a:t>Лекция 4. </a:t>
            </a:r>
          </a:p>
          <a:p>
            <a:pPr algn="ctr"/>
            <a:r>
              <a:rPr lang="ru-RU" dirty="0" smtClean="0"/>
              <a:t>Тема: «РОСТ и РЕПАРАТИВНАЯ РЕГЕНЕРАЦИЯ»</a:t>
            </a:r>
            <a:endParaRPr lang="ru-RU" dirty="0"/>
          </a:p>
        </p:txBody>
      </p:sp>
    </p:spTree>
    <p:extLst>
      <p:ext uri="{BB962C8B-B14F-4D97-AF65-F5344CB8AC3E}">
        <p14:creationId xmlns:p14="http://schemas.microsoft.com/office/powerpoint/2010/main" val="3359873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633412"/>
          </a:xfrm>
        </p:spPr>
        <p:txBody>
          <a:bodyPr>
            <a:normAutofit fontScale="90000"/>
          </a:bodyPr>
          <a:lstStyle/>
          <a:p>
            <a:pPr eaLnBrk="1" hangingPunct="1"/>
            <a:r>
              <a:rPr lang="ru-RU" altLang="ru-RU" sz="4000" dirty="0"/>
              <a:t>Гипотезы, объясняющие акселерацию</a:t>
            </a:r>
          </a:p>
        </p:txBody>
      </p:sp>
      <p:sp>
        <p:nvSpPr>
          <p:cNvPr id="12291" name="Rectangle 3"/>
          <p:cNvSpPr>
            <a:spLocks noGrp="1" noChangeArrowheads="1"/>
          </p:cNvSpPr>
          <p:nvPr>
            <p:ph idx="1"/>
          </p:nvPr>
        </p:nvSpPr>
        <p:spPr>
          <a:xfrm>
            <a:off x="395290" y="1484315"/>
            <a:ext cx="8435975" cy="5068887"/>
          </a:xfrm>
        </p:spPr>
        <p:txBody>
          <a:bodyPr/>
          <a:lstStyle/>
          <a:p>
            <a:pPr eaLnBrk="1" hangingPunct="1">
              <a:lnSpc>
                <a:spcPct val="80000"/>
              </a:lnSpc>
            </a:pPr>
            <a:r>
              <a:rPr lang="ru-RU" altLang="ru-RU" sz="2000" b="1">
                <a:solidFill>
                  <a:srgbClr val="FF3300"/>
                </a:solidFill>
                <a:latin typeface="Times New Roman" panose="02020603050405020304" pitchFamily="18" charset="0"/>
              </a:rPr>
              <a:t>Улучшение характера питания</a:t>
            </a:r>
            <a:r>
              <a:rPr lang="ru-RU" altLang="ru-RU" sz="2000">
                <a:latin typeface="Times New Roman" panose="02020603050405020304" pitchFamily="18" charset="0"/>
              </a:rPr>
              <a:t>, особенно в последние три десятилетия после второй мировой войны. </a:t>
            </a:r>
          </a:p>
          <a:p>
            <a:pPr eaLnBrk="1" hangingPunct="1">
              <a:lnSpc>
                <a:spcPct val="80000"/>
              </a:lnSpc>
            </a:pPr>
            <a:r>
              <a:rPr lang="ru-RU" altLang="ru-RU" sz="2000">
                <a:latin typeface="Times New Roman" panose="02020603050405020304" pitchFamily="18" charset="0"/>
              </a:rPr>
              <a:t>Гипотезы связанные с</a:t>
            </a:r>
            <a:r>
              <a:rPr lang="ru-RU" altLang="ru-RU" sz="2000" b="1">
                <a:solidFill>
                  <a:srgbClr val="FF3300"/>
                </a:solidFill>
                <a:latin typeface="Times New Roman" panose="02020603050405020304" pitchFamily="18" charset="0"/>
              </a:rPr>
              <a:t> гетерозисом</a:t>
            </a:r>
            <a:r>
              <a:rPr lang="ru-RU" altLang="ru-RU" sz="2000">
                <a:latin typeface="Times New Roman" panose="02020603050405020304" pitchFamily="18" charset="0"/>
              </a:rPr>
              <a:t> – увеличением числа смешанных браков и ростом гетерозиготности. </a:t>
            </a:r>
          </a:p>
          <a:p>
            <a:pPr eaLnBrk="1" hangingPunct="1">
              <a:lnSpc>
                <a:spcPct val="80000"/>
              </a:lnSpc>
            </a:pPr>
            <a:r>
              <a:rPr lang="ru-RU" altLang="ru-RU" sz="2000">
                <a:latin typeface="Times New Roman" panose="02020603050405020304" pitchFamily="18" charset="0"/>
              </a:rPr>
              <a:t>Группа гипотез связанных с </a:t>
            </a:r>
            <a:r>
              <a:rPr lang="ru-RU" altLang="ru-RU" sz="2000" b="1">
                <a:solidFill>
                  <a:srgbClr val="FF3300"/>
                </a:solidFill>
                <a:latin typeface="Times New Roman" panose="02020603050405020304" pitchFamily="18" charset="0"/>
              </a:rPr>
              <a:t>влиянием факторов среды</a:t>
            </a:r>
            <a:r>
              <a:rPr lang="ru-RU" altLang="ru-RU" sz="2000">
                <a:latin typeface="Times New Roman" panose="02020603050405020304" pitchFamily="18" charset="0"/>
              </a:rPr>
              <a:t> Кох (</a:t>
            </a:r>
            <a:r>
              <a:rPr lang="ru-RU" altLang="ru-RU" sz="2000" i="1">
                <a:latin typeface="Times New Roman" panose="02020603050405020304" pitchFamily="18" charset="0"/>
              </a:rPr>
              <a:t>E. W. Koch</a:t>
            </a:r>
            <a:r>
              <a:rPr lang="ru-RU" altLang="ru-RU" sz="2000">
                <a:latin typeface="Times New Roman" panose="02020603050405020304" pitchFamily="18" charset="0"/>
              </a:rPr>
              <a:t>), 1935, который предложил термин акцелерация, придавал значение увеличению светового дня за счет электрического освещения. Трейбер (</a:t>
            </a:r>
            <a:r>
              <a:rPr lang="ru-RU" altLang="ru-RU" sz="2000" i="1">
                <a:latin typeface="Times New Roman" panose="02020603050405020304" pitchFamily="18" charset="0"/>
              </a:rPr>
              <a:t>T. Treiber</a:t>
            </a:r>
            <a:r>
              <a:rPr lang="ru-RU" altLang="ru-RU" sz="2000">
                <a:latin typeface="Times New Roman" panose="02020603050405020304" pitchFamily="18" charset="0"/>
              </a:rPr>
              <a:t>), 1941 связывал акцелерацию с влиянием радиоволн</a:t>
            </a:r>
            <a:r>
              <a:rPr lang="ru-RU" altLang="ru-RU" sz="2000" i="1">
                <a:latin typeface="Times New Roman" panose="02020603050405020304" pitchFamily="18" charset="0"/>
              </a:rPr>
              <a:t>.</a:t>
            </a:r>
            <a:r>
              <a:rPr lang="ru-RU" altLang="ru-RU" sz="2000">
                <a:latin typeface="Times New Roman" panose="02020603050405020304" pitchFamily="18" charset="0"/>
              </a:rPr>
              <a:t> </a:t>
            </a:r>
          </a:p>
          <a:p>
            <a:pPr eaLnBrk="1" hangingPunct="1">
              <a:lnSpc>
                <a:spcPct val="80000"/>
              </a:lnSpc>
            </a:pPr>
            <a:r>
              <a:rPr lang="ru-RU" altLang="ru-RU" sz="2000" b="1">
                <a:solidFill>
                  <a:srgbClr val="FF3300"/>
                </a:solidFill>
                <a:latin typeface="Times New Roman" panose="02020603050405020304" pitchFamily="18" charset="0"/>
              </a:rPr>
              <a:t>Интоксикация солями алюминия</a:t>
            </a:r>
            <a:r>
              <a:rPr lang="ru-RU" altLang="ru-RU" sz="2000">
                <a:latin typeface="Times New Roman" panose="02020603050405020304" pitchFamily="18" charset="0"/>
              </a:rPr>
              <a:t>, вследствие широкого использования в прошлом веке алюминиевой посуды. Известно, что соли алюминия откладываются в зонах роста костей и препятствуют их своевременному закрытию. В настоящее время, алюминиевая посуда почти вышла из употребления, что привело к приостановке процесса акселерации </a:t>
            </a:r>
          </a:p>
          <a:p>
            <a:pPr eaLnBrk="1" hangingPunct="1">
              <a:lnSpc>
                <a:spcPct val="80000"/>
              </a:lnSpc>
            </a:pPr>
            <a:r>
              <a:rPr lang="ru-RU" altLang="ru-RU" sz="2000">
                <a:latin typeface="Times New Roman" panose="02020603050405020304" pitchFamily="18" charset="0"/>
              </a:rPr>
              <a:t>Гипотеза о влиянии </a:t>
            </a:r>
            <a:r>
              <a:rPr lang="ru-RU" altLang="ru-RU" sz="2000" b="1">
                <a:solidFill>
                  <a:srgbClr val="FF3300"/>
                </a:solidFill>
                <a:latin typeface="Times New Roman" panose="02020603050405020304" pitchFamily="18" charset="0"/>
              </a:rPr>
              <a:t>гормональных стимуляторов</a:t>
            </a:r>
            <a:r>
              <a:rPr lang="ru-RU" altLang="ru-RU" sz="2000">
                <a:latin typeface="Times New Roman" panose="02020603050405020304" pitchFamily="18" charset="0"/>
              </a:rPr>
              <a:t> роста, поступающих вместе с мясом животных, выращенных на этих стимуляторах. Гормоны для ускорения роста животных начали применять с 1960-х годов. </a:t>
            </a:r>
          </a:p>
          <a:p>
            <a:pPr eaLnBrk="1" hangingPunct="1">
              <a:lnSpc>
                <a:spcPct val="80000"/>
              </a:lnSpc>
            </a:pPr>
            <a:endParaRPr lang="ru-RU" altLang="ru-RU" sz="2000">
              <a:latin typeface="Times New Roman" panose="02020603050405020304" pitchFamily="18" charset="0"/>
            </a:endParaRPr>
          </a:p>
        </p:txBody>
      </p:sp>
    </p:spTree>
    <p:extLst>
      <p:ext uri="{BB962C8B-B14F-4D97-AF65-F5344CB8AC3E}">
        <p14:creationId xmlns:p14="http://schemas.microsoft.com/office/powerpoint/2010/main" val="153993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7228" y="325925"/>
            <a:ext cx="7242772" cy="4801314"/>
          </a:xfrm>
          <a:prstGeom prst="rect">
            <a:avLst/>
          </a:prstGeom>
        </p:spPr>
        <p:txBody>
          <a:bodyPr wrap="square">
            <a:spAutoFit/>
          </a:bodyPr>
          <a:lstStyle/>
          <a:p>
            <a:r>
              <a:rPr lang="ru-RU" dirty="0" err="1">
                <a:latin typeface="Arial" panose="020B0604020202020204" pitchFamily="34" charset="0"/>
              </a:rPr>
              <a:t>Репаративная</a:t>
            </a:r>
            <a:r>
              <a:rPr lang="ru-RU" dirty="0">
                <a:latin typeface="Arial" panose="020B0604020202020204" pitchFamily="34" charset="0"/>
              </a:rPr>
              <a:t> регенерация бывает•</a:t>
            </a:r>
          </a:p>
          <a:p>
            <a:endParaRPr lang="ru-RU" dirty="0">
              <a:latin typeface="Arial" panose="020B0604020202020204" pitchFamily="34" charset="0"/>
            </a:endParaRPr>
          </a:p>
          <a:p>
            <a:r>
              <a:rPr lang="ru-RU" dirty="0">
                <a:latin typeface="Arial" panose="020B0604020202020204" pitchFamily="34" charset="0"/>
              </a:rPr>
              <a:t>Типичная-утраченная часть замещается путём развития точно такой же части. Причиной утраты может быть внешнее воздействие (например, ампутация), или же животное намеренно отрывает часть своего тела (автотомия), как ящерица, обламывающая часть своего хвоста, спасаясь от врага.</a:t>
            </a:r>
          </a:p>
          <a:p>
            <a:endParaRPr lang="ru-RU" dirty="0">
              <a:latin typeface="Arial" panose="020B0604020202020204" pitchFamily="34" charset="0"/>
            </a:endParaRPr>
          </a:p>
          <a:p>
            <a:endParaRPr lang="ru-RU" dirty="0">
              <a:latin typeface="Arial" panose="020B0604020202020204" pitchFamily="34" charset="0"/>
            </a:endParaRPr>
          </a:p>
          <a:p>
            <a:endParaRPr lang="ru-RU" dirty="0">
              <a:latin typeface="Arial" panose="020B0604020202020204" pitchFamily="34" charset="0"/>
            </a:endParaRPr>
          </a:p>
          <a:p>
            <a:endParaRPr lang="ru-RU" dirty="0">
              <a:latin typeface="Arial" panose="020B0604020202020204" pitchFamily="34" charset="0"/>
            </a:endParaRPr>
          </a:p>
          <a:p>
            <a:r>
              <a:rPr lang="ru-RU" dirty="0">
                <a:latin typeface="Arial" panose="020B0604020202020204" pitchFamily="34" charset="0"/>
              </a:rPr>
              <a:t>•Атипичная -утраченная часть замещается структурой, отличающейся от первоначальной количественно или качественно. </a:t>
            </a:r>
          </a:p>
          <a:p>
            <a:r>
              <a:rPr lang="ru-RU" dirty="0">
                <a:latin typeface="Arial" panose="020B0604020202020204" pitchFamily="34" charset="0"/>
              </a:rPr>
              <a:t>У регенерировавшей конечности головастика число пальцев может оказаться меньше исходного, а у креветки вместо ампутированного глаза может вырасти антенна (гетероморфоз)</a:t>
            </a:r>
            <a:endParaRPr lang="ru-RU" dirty="0"/>
          </a:p>
        </p:txBody>
      </p:sp>
    </p:spTree>
    <p:extLst>
      <p:ext uri="{BB962C8B-B14F-4D97-AF65-F5344CB8AC3E}">
        <p14:creationId xmlns:p14="http://schemas.microsoft.com/office/powerpoint/2010/main" val="27862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4973" y="108642"/>
            <a:ext cx="8426321" cy="6480000"/>
          </a:xfrm>
          <a:prstGeom prst="rect">
            <a:avLst/>
          </a:prstGeom>
        </p:spPr>
      </p:pic>
    </p:spTree>
    <p:extLst>
      <p:ext uri="{BB962C8B-B14F-4D97-AF65-F5344CB8AC3E}">
        <p14:creationId xmlns:p14="http://schemas.microsoft.com/office/powerpoint/2010/main" val="107460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092" y="0"/>
            <a:ext cx="4560450" cy="6063198"/>
          </a:xfrm>
          <a:prstGeom prst="rect">
            <a:avLst/>
          </a:prstGeom>
        </p:spPr>
        <p:txBody>
          <a:bodyPr wrap="square">
            <a:spAutoFit/>
          </a:bodyPr>
          <a:lstStyle/>
          <a:p>
            <a:endParaRPr lang="ru-RU" sz="1200" dirty="0">
              <a:solidFill>
                <a:srgbClr val="000000"/>
              </a:solidFill>
              <a:latin typeface="Calibri" panose="020F0502020204030204" pitchFamily="34" charset="0"/>
            </a:endParaRPr>
          </a:p>
          <a:p>
            <a:r>
              <a:rPr lang="ru-RU" sz="2400" b="1" dirty="0">
                <a:latin typeface="Calibri" panose="020F0502020204030204" pitchFamily="34" charset="0"/>
              </a:rPr>
              <a:t>Общее правило: снижение способности к регенерации с повышением сложности организма </a:t>
            </a:r>
            <a:endParaRPr lang="ru-RU" sz="2400" dirty="0">
              <a:latin typeface="Calibri" panose="020F0502020204030204" pitchFamily="34" charset="0"/>
            </a:endParaRPr>
          </a:p>
          <a:p>
            <a:r>
              <a:rPr lang="ru-RU" sz="2000" dirty="0">
                <a:latin typeface="Calibri" panose="020F0502020204030204" pitchFamily="34" charset="0"/>
              </a:rPr>
              <a:t>У хвостатых амфибий на месте ампутированной конечности образуется новая, а у лягушки культя просто заживает и никакого нового роста не происходит. </a:t>
            </a:r>
          </a:p>
          <a:p>
            <a:endParaRPr lang="ru-RU" sz="2000" dirty="0">
              <a:latin typeface="Calibri" panose="020F0502020204030204" pitchFamily="34" charset="0"/>
            </a:endParaRPr>
          </a:p>
          <a:p>
            <a:r>
              <a:rPr lang="ru-RU" sz="2000" dirty="0">
                <a:latin typeface="Calibri" panose="020F0502020204030204" pitchFamily="34" charset="0"/>
              </a:rPr>
              <a:t>Среди беспозвоночных гораздо больше видов, способных восстанавливать утраченные органы, чем среди позвоночных, но только у некоторых из них возможна регенерация целой особи из небольшого её фрагмента (гидра, белая </a:t>
            </a:r>
            <a:r>
              <a:rPr lang="ru-RU" sz="2000" dirty="0" err="1">
                <a:latin typeface="Calibri" panose="020F0502020204030204" pitchFamily="34" charset="0"/>
              </a:rPr>
              <a:t>планария</a:t>
            </a:r>
            <a:r>
              <a:rPr lang="ru-RU" sz="2000" dirty="0">
                <a:latin typeface="Calibri" panose="020F0502020204030204" pitchFamily="34" charset="0"/>
              </a:rPr>
              <a:t>, морская звезда и др.). </a:t>
            </a:r>
            <a:endParaRPr lang="ru-RU" sz="2000" dirty="0"/>
          </a:p>
        </p:txBody>
      </p:sp>
      <p:pic>
        <p:nvPicPr>
          <p:cNvPr id="3" name="Рисунок 2"/>
          <p:cNvPicPr>
            <a:picLocks noChangeAspect="1"/>
          </p:cNvPicPr>
          <p:nvPr/>
        </p:nvPicPr>
        <p:blipFill>
          <a:blip r:embed="rId2"/>
          <a:stretch>
            <a:fillRect/>
          </a:stretch>
        </p:blipFill>
        <p:spPr>
          <a:xfrm flipH="1">
            <a:off x="5264727" y="584720"/>
            <a:ext cx="3407546" cy="2130771"/>
          </a:xfrm>
          <a:prstGeom prst="rect">
            <a:avLst/>
          </a:prstGeom>
        </p:spPr>
      </p:pic>
      <p:pic>
        <p:nvPicPr>
          <p:cNvPr id="4" name="Рисунок 3"/>
          <p:cNvPicPr>
            <a:picLocks noChangeAspect="1"/>
          </p:cNvPicPr>
          <p:nvPr/>
        </p:nvPicPr>
        <p:blipFill>
          <a:blip r:embed="rId3"/>
          <a:stretch>
            <a:fillRect/>
          </a:stretch>
        </p:blipFill>
        <p:spPr>
          <a:xfrm flipH="1">
            <a:off x="4837542" y="3241964"/>
            <a:ext cx="3959386" cy="2452254"/>
          </a:xfrm>
          <a:prstGeom prst="rect">
            <a:avLst/>
          </a:prstGeom>
        </p:spPr>
      </p:pic>
    </p:spTree>
    <p:extLst>
      <p:ext uri="{BB962C8B-B14F-4D97-AF65-F5344CB8AC3E}">
        <p14:creationId xmlns:p14="http://schemas.microsoft.com/office/powerpoint/2010/main" val="132250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phototass1.cdnvideo.ru/width/1020_b9261fa1/tass/m2/uploads/i/20190830/5145465.jpg"/>
          <p:cNvPicPr/>
          <p:nvPr/>
        </p:nvPicPr>
        <p:blipFill>
          <a:blip r:embed="rId2">
            <a:extLst>
              <a:ext uri="{28A0092B-C50C-407E-A947-70E740481C1C}">
                <a14:useLocalDpi xmlns:a14="http://schemas.microsoft.com/office/drawing/2010/main" val="0"/>
              </a:ext>
            </a:extLst>
          </a:blip>
          <a:srcRect/>
          <a:stretch>
            <a:fillRect/>
          </a:stretch>
        </p:blipFill>
        <p:spPr bwMode="auto">
          <a:xfrm>
            <a:off x="2302510" y="2012633"/>
            <a:ext cx="4538980" cy="2832735"/>
          </a:xfrm>
          <a:prstGeom prst="rect">
            <a:avLst/>
          </a:prstGeom>
          <a:noFill/>
          <a:ln>
            <a:noFill/>
          </a:ln>
        </p:spPr>
      </p:pic>
      <p:sp>
        <p:nvSpPr>
          <p:cNvPr id="3" name="Заголовок 2"/>
          <p:cNvSpPr>
            <a:spLocks noGrp="1"/>
          </p:cNvSpPr>
          <p:nvPr>
            <p:ph type="title"/>
          </p:nvPr>
        </p:nvSpPr>
        <p:spPr>
          <a:xfrm>
            <a:off x="-685800" y="365126"/>
            <a:ext cx="9872050" cy="458740"/>
          </a:xfrm>
        </p:spPr>
        <p:txBody>
          <a:bodyPr>
            <a:normAutofit fontScale="90000"/>
          </a:bodyPr>
          <a:lstStyle/>
          <a:p>
            <a:pPr algn="ctr"/>
            <a:r>
              <a:rPr lang="ru-RU" b="1" dirty="0" smtClean="0"/>
              <a:t>Регенерация аксолотля</a:t>
            </a:r>
            <a:endParaRPr lang="ru-RU" b="1" dirty="0"/>
          </a:p>
        </p:txBody>
      </p:sp>
      <p:sp>
        <p:nvSpPr>
          <p:cNvPr id="4" name="Объект 3"/>
          <p:cNvSpPr>
            <a:spLocks noGrp="1"/>
          </p:cNvSpPr>
          <p:nvPr>
            <p:ph idx="1"/>
          </p:nvPr>
        </p:nvSpPr>
        <p:spPr>
          <a:xfrm>
            <a:off x="1198418" y="788750"/>
            <a:ext cx="7058891" cy="4669941"/>
          </a:xfrm>
        </p:spPr>
        <p:txBody>
          <a:bodyPr/>
          <a:lstStyle/>
          <a:p>
            <a:endParaRPr lang="ru-RU" dirty="0"/>
          </a:p>
        </p:txBody>
      </p:sp>
    </p:spTree>
    <p:extLst>
      <p:ext uri="{BB962C8B-B14F-4D97-AF65-F5344CB8AC3E}">
        <p14:creationId xmlns:p14="http://schemas.microsoft.com/office/powerpoint/2010/main" val="2994943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734290" y="365125"/>
            <a:ext cx="7781060" cy="5895973"/>
          </a:xfrm>
          <a:prstGeom prst="rect">
            <a:avLst/>
          </a:prstGeom>
        </p:spPr>
        <p:txBody>
          <a:bodyPr wrap="square">
            <a:spAutoFit/>
          </a:bodyPr>
          <a:lstStyle/>
          <a:p>
            <a:pPr>
              <a:lnSpc>
                <a:spcPct val="107000"/>
              </a:lnSpc>
              <a:spcAft>
                <a:spcPts val="80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Аксолотль</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представляет собой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неотеническую</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личинку,</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то есть такую, которая способна размножаться, не превращаясь во взрослую особь. Она не растет и не развивается, застряв на стадии детства. Такие личинки есть у нескольких видов саламандр, так что, строго говоря, аксолотль — это не один вид, а несколько. Но обычно, когда его упоминают, имеют в виду личинку конкретной саламандры,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мексиканской амбистомы.</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До сих пор неясно, почему именно саламандра останавливается в развитии. Существует гипотеза, что это связано с неблагоприятными условиями среды — личинку проще прокормить, чем взрослое животное. Возможно, дело еще и в дефиците йода в воде. У аксолотлей </a:t>
            </a:r>
            <a:r>
              <a:rPr lang="ru-RU" sz="20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не производятся</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йодосодержащие</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гормоны щитовидной железы в нужном количестве, чтобы запустить метаморфоз. </a:t>
            </a:r>
          </a:p>
          <a:p>
            <a:pPr>
              <a:lnSpc>
                <a:spcPct val="107000"/>
              </a:lnSpc>
              <a:spcAft>
                <a:spcPts val="8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Если пересадить аксолотлю участок чужой щитовидной железы, синтезирующей нужные гормоны, и тем самым заставить его повзрослеть. Однако не известно, какие именно механизмы блокируют у него выработку гормонов.</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139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219809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526" y="193964"/>
            <a:ext cx="8382001" cy="4117346"/>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Что позволяет аксолотлям играючи отращивать новые конечности и почему млекопитающие так не умеют? На этот вопрос у нас так и нет однозначного ответа, но гипотезы, конечно, есть. Например, коль скоро аксолотль —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неотеническая</a:t>
            </a:r>
            <a:r>
              <a:rPr lang="ru-RU" dirty="0">
                <a:latin typeface="Times New Roman" panose="02020603050405020304" pitchFamily="18" charset="0"/>
                <a:ea typeface="Times New Roman" panose="02020603050405020304" pitchFamily="18" charset="0"/>
                <a:cs typeface="Times New Roman" panose="02020603050405020304" pitchFamily="18" charset="0"/>
              </a:rPr>
              <a:t> личинка, то есть ближе к зародышу, чем взрослая особь, можно предположить, что регенерация — исключительное свойство зародышей. У некоторых животных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это и правда так: </a:t>
            </a:r>
            <a:r>
              <a:rPr lang="ru-RU" dirty="0">
                <a:latin typeface="Times New Roman" panose="02020603050405020304" pitchFamily="18" charset="0"/>
                <a:ea typeface="Times New Roman" panose="02020603050405020304" pitchFamily="18" charset="0"/>
                <a:cs typeface="Times New Roman" panose="02020603050405020304" pitchFamily="18" charset="0"/>
              </a:rPr>
              <a:t>взрослая саламандра регенерирует гораздо хуже аксолотля, а головастик после превращения в лягушку вообще ничего уже отрастить себе заново не сможет. Даже среди млекопитающих регенерация встречается на ранних стадиях: известно, что у зародышей мыши (и, возможно, человека тоже) </a:t>
            </a:r>
            <a:r>
              <a:rPr lang="ru-RU"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заживают</a:t>
            </a:r>
            <a:r>
              <a:rPr lang="ru-RU" dirty="0">
                <a:latin typeface="Times New Roman" panose="02020603050405020304" pitchFamily="18" charset="0"/>
                <a:ea typeface="Times New Roman" panose="02020603050405020304" pitchFamily="18" charset="0"/>
                <a:cs typeface="Times New Roman" panose="02020603050405020304" pitchFamily="18" charset="0"/>
              </a:rPr>
              <a:t> раны на сердце, а у новорожденных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могут отрасти заново </a:t>
            </a:r>
            <a:r>
              <a:rPr lang="ru-RU" dirty="0">
                <a:latin typeface="Times New Roman" panose="02020603050405020304" pitchFamily="18" charset="0"/>
                <a:ea typeface="Times New Roman" panose="02020603050405020304" pitchFamily="18" charset="0"/>
                <a:cs typeface="Times New Roman" panose="02020603050405020304" pitchFamily="18" charset="0"/>
              </a:rPr>
              <a:t>кончики пальцев.</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Однако тритоны — родственники саламандр — отлично отращивают части тела и во взрослом возрасте. </a:t>
            </a:r>
          </a:p>
          <a:p>
            <a:pPr>
              <a:lnSpc>
                <a:spcPct val="107000"/>
              </a:lnSpc>
              <a:spcAft>
                <a:spcPts val="80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Хронология регенерации конечности аксолотля "/>
          <p:cNvPicPr/>
          <p:nvPr/>
        </p:nvPicPr>
        <p:blipFill>
          <a:blip r:embed="rId3">
            <a:extLst>
              <a:ext uri="{28A0092B-C50C-407E-A947-70E740481C1C}">
                <a14:useLocalDpi xmlns:a14="http://schemas.microsoft.com/office/drawing/2010/main" val="0"/>
              </a:ext>
            </a:extLst>
          </a:blip>
          <a:srcRect/>
          <a:stretch>
            <a:fillRect/>
          </a:stretch>
        </p:blipFill>
        <p:spPr bwMode="auto">
          <a:xfrm>
            <a:off x="2743199" y="4073236"/>
            <a:ext cx="5666509" cy="2784764"/>
          </a:xfrm>
          <a:prstGeom prst="rect">
            <a:avLst/>
          </a:prstGeom>
          <a:noFill/>
          <a:ln>
            <a:noFill/>
          </a:ln>
        </p:spPr>
      </p:pic>
    </p:spTree>
    <p:extLst>
      <p:ext uri="{BB962C8B-B14F-4D97-AF65-F5344CB8AC3E}">
        <p14:creationId xmlns:p14="http://schemas.microsoft.com/office/powerpoint/2010/main" val="359574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836613"/>
            <a:ext cx="7848600" cy="3230562"/>
          </a:xfrm>
        </p:spPr>
        <p:txBody>
          <a:bodyPr/>
          <a:lstStyle/>
          <a:p>
            <a:pPr eaLnBrk="1" hangingPunct="1"/>
            <a:r>
              <a:rPr lang="ru-RU" altLang="ru-RU" sz="4000" b="1" dirty="0">
                <a:solidFill>
                  <a:srgbClr val="FF3300"/>
                </a:solidFill>
              </a:rPr>
              <a:t>Рост</a:t>
            </a:r>
            <a:r>
              <a:rPr lang="ru-RU" altLang="ru-RU" sz="4000" dirty="0"/>
              <a:t> – </a:t>
            </a:r>
            <a:r>
              <a:rPr lang="ru-RU" altLang="ru-RU" sz="4000" dirty="0" smtClean="0"/>
              <a:t>это увеличение </a:t>
            </a:r>
            <a:r>
              <a:rPr lang="ru-RU" altLang="ru-RU" sz="4000" dirty="0"/>
              <a:t>массы и линейных размеров организма.</a:t>
            </a:r>
            <a:br>
              <a:rPr lang="ru-RU" altLang="ru-RU" sz="4000" dirty="0"/>
            </a:br>
            <a:endParaRPr lang="ru-RU" altLang="ru-RU" sz="4000" dirty="0"/>
          </a:p>
        </p:txBody>
      </p:sp>
    </p:spTree>
    <p:extLst>
      <p:ext uri="{BB962C8B-B14F-4D97-AF65-F5344CB8AC3E}">
        <p14:creationId xmlns:p14="http://schemas.microsoft.com/office/powerpoint/2010/main" val="174864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3" y="507998"/>
            <a:ext cx="6490852" cy="512516"/>
          </a:xfrm>
          <a:ln>
            <a:solidFill>
              <a:schemeClr val="accent1"/>
            </a:solidFill>
          </a:ln>
        </p:spPr>
        <p:txBody>
          <a:bodyPr>
            <a:normAutofit fontScale="90000"/>
          </a:bodyPr>
          <a:lstStyle/>
          <a:p>
            <a:pPr eaLnBrk="1" hangingPunct="1"/>
            <a:r>
              <a:rPr lang="ru-RU" altLang="ru-RU" sz="3600" dirty="0" smtClean="0"/>
              <a:t>Рост </a:t>
            </a:r>
            <a:r>
              <a:rPr lang="ru-RU" altLang="ru-RU" sz="3600" dirty="0"/>
              <a:t>может происходить за счет</a:t>
            </a:r>
            <a:r>
              <a:rPr lang="ru-RU" altLang="ru-RU" sz="2800" dirty="0"/>
              <a:t>:</a:t>
            </a:r>
          </a:p>
        </p:txBody>
      </p:sp>
      <p:sp>
        <p:nvSpPr>
          <p:cNvPr id="5123" name="Rectangle 3"/>
          <p:cNvSpPr>
            <a:spLocks noGrp="1" noChangeArrowheads="1"/>
          </p:cNvSpPr>
          <p:nvPr>
            <p:ph idx="1"/>
          </p:nvPr>
        </p:nvSpPr>
        <p:spPr>
          <a:xfrm>
            <a:off x="381002" y="1371600"/>
            <a:ext cx="8583613" cy="5486400"/>
          </a:xfrm>
        </p:spPr>
        <p:txBody>
          <a:bodyPr/>
          <a:lstStyle/>
          <a:p>
            <a:pPr eaLnBrk="1" hangingPunct="1"/>
            <a:r>
              <a:rPr lang="ru-RU" altLang="ru-RU" dirty="0"/>
              <a:t>Роста числа клеток (кожа, легкие, печень, почки)</a:t>
            </a:r>
          </a:p>
          <a:p>
            <a:pPr eaLnBrk="1" hangingPunct="1"/>
            <a:endParaRPr lang="ru-RU" altLang="ru-RU" dirty="0"/>
          </a:p>
          <a:p>
            <a:pPr eaLnBrk="1" hangingPunct="1"/>
            <a:endParaRPr lang="ru-RU" altLang="ru-RU" dirty="0" smtClean="0"/>
          </a:p>
          <a:p>
            <a:pPr eaLnBrk="1" hangingPunct="1"/>
            <a:r>
              <a:rPr lang="ru-RU" altLang="ru-RU" dirty="0" smtClean="0"/>
              <a:t>Роста </a:t>
            </a:r>
            <a:r>
              <a:rPr lang="ru-RU" altLang="ru-RU" dirty="0"/>
              <a:t>размеров клеток (жировые, нервные  клетки)</a:t>
            </a:r>
          </a:p>
          <a:p>
            <a:pPr eaLnBrk="1" hangingPunct="1"/>
            <a:endParaRPr lang="ru-RU" altLang="ru-RU" dirty="0"/>
          </a:p>
          <a:p>
            <a:pPr eaLnBrk="1" hangingPunct="1"/>
            <a:endParaRPr lang="ru-RU" altLang="ru-RU" dirty="0"/>
          </a:p>
          <a:p>
            <a:pPr eaLnBrk="1" hangingPunct="1"/>
            <a:endParaRPr lang="ru-RU" altLang="ru-RU" dirty="0" smtClean="0"/>
          </a:p>
          <a:p>
            <a:pPr eaLnBrk="1" hangingPunct="1"/>
            <a:r>
              <a:rPr lang="ru-RU" altLang="ru-RU" dirty="0" smtClean="0"/>
              <a:t>Нарастания </a:t>
            </a:r>
            <a:r>
              <a:rPr lang="ru-RU" altLang="ru-RU" dirty="0"/>
              <a:t>межклеточного вещества (кость)</a:t>
            </a:r>
          </a:p>
          <a:p>
            <a:pPr eaLnBrk="1" hangingPunct="1">
              <a:buFontTx/>
              <a:buNone/>
            </a:pPr>
            <a:endParaRPr lang="ru-RU" altLang="ru-RU" dirty="0">
              <a:solidFill>
                <a:srgbClr val="FF3300"/>
              </a:solidFill>
            </a:endParaRPr>
          </a:p>
        </p:txBody>
      </p:sp>
      <p:pic>
        <p:nvPicPr>
          <p:cNvPr id="5124" name="Picture 4" descr="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40" y="3429002"/>
            <a:ext cx="2700337" cy="1412875"/>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5" name="Text Box 5"/>
          <p:cNvSpPr txBox="1">
            <a:spLocks noChangeArrowheads="1"/>
          </p:cNvSpPr>
          <p:nvPr/>
        </p:nvSpPr>
        <p:spPr bwMode="auto">
          <a:xfrm>
            <a:off x="5940426" y="3275261"/>
            <a:ext cx="2592387"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ru-RU" altLang="ru-RU" sz="1800" dirty="0"/>
              <a:t>Жировые клетки желтобрюхого сурка до и после зимней спячки</a:t>
            </a:r>
          </a:p>
          <a:p>
            <a:pPr eaLnBrk="1" hangingPunct="1">
              <a:spcBef>
                <a:spcPct val="50000"/>
              </a:spcBef>
              <a:buFontTx/>
              <a:buNone/>
            </a:pPr>
            <a:endParaRPr lang="ru-RU" altLang="ru-RU" sz="1800" dirty="0"/>
          </a:p>
        </p:txBody>
      </p:sp>
      <p:pic>
        <p:nvPicPr>
          <p:cNvPr id="5126" name="Picture 7" descr="Картинка 19 из 804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5300665"/>
            <a:ext cx="1709738"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Oval 8"/>
          <p:cNvSpPr>
            <a:spLocks noChangeArrowheads="1"/>
          </p:cNvSpPr>
          <p:nvPr/>
        </p:nvSpPr>
        <p:spPr bwMode="auto">
          <a:xfrm>
            <a:off x="2916238" y="2349500"/>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128" name="Oval 9"/>
          <p:cNvSpPr>
            <a:spLocks noChangeArrowheads="1"/>
          </p:cNvSpPr>
          <p:nvPr/>
        </p:nvSpPr>
        <p:spPr bwMode="auto">
          <a:xfrm>
            <a:off x="4284663" y="2133600"/>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129" name="Oval 10"/>
          <p:cNvSpPr>
            <a:spLocks noChangeArrowheads="1"/>
          </p:cNvSpPr>
          <p:nvPr/>
        </p:nvSpPr>
        <p:spPr bwMode="auto">
          <a:xfrm>
            <a:off x="4284663" y="2492375"/>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130" name="Oval 11"/>
          <p:cNvSpPr>
            <a:spLocks noChangeArrowheads="1"/>
          </p:cNvSpPr>
          <p:nvPr/>
        </p:nvSpPr>
        <p:spPr bwMode="auto">
          <a:xfrm>
            <a:off x="5724525" y="1844675"/>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131" name="Oval 12"/>
          <p:cNvSpPr>
            <a:spLocks noChangeArrowheads="1"/>
          </p:cNvSpPr>
          <p:nvPr/>
        </p:nvSpPr>
        <p:spPr bwMode="auto">
          <a:xfrm>
            <a:off x="5724525" y="2708275"/>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132" name="Oval 13"/>
          <p:cNvSpPr>
            <a:spLocks noChangeArrowheads="1"/>
          </p:cNvSpPr>
          <p:nvPr/>
        </p:nvSpPr>
        <p:spPr bwMode="auto">
          <a:xfrm>
            <a:off x="5724525" y="242093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133" name="Oval 14"/>
          <p:cNvSpPr>
            <a:spLocks noChangeArrowheads="1"/>
          </p:cNvSpPr>
          <p:nvPr/>
        </p:nvSpPr>
        <p:spPr bwMode="auto">
          <a:xfrm>
            <a:off x="5724525" y="2133600"/>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134" name="Line 15"/>
          <p:cNvSpPr>
            <a:spLocks noChangeShapeType="1"/>
          </p:cNvSpPr>
          <p:nvPr/>
        </p:nvSpPr>
        <p:spPr bwMode="auto">
          <a:xfrm flipV="1">
            <a:off x="3203577" y="2276477"/>
            <a:ext cx="1008063"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5" name="Line 16"/>
          <p:cNvSpPr>
            <a:spLocks noChangeShapeType="1"/>
          </p:cNvSpPr>
          <p:nvPr/>
        </p:nvSpPr>
        <p:spPr bwMode="auto">
          <a:xfrm flipV="1">
            <a:off x="4643438" y="1989138"/>
            <a:ext cx="10080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6" name="Line 17"/>
          <p:cNvSpPr>
            <a:spLocks noChangeShapeType="1"/>
          </p:cNvSpPr>
          <p:nvPr/>
        </p:nvSpPr>
        <p:spPr bwMode="auto">
          <a:xfrm flipV="1">
            <a:off x="4572000" y="2492375"/>
            <a:ext cx="1081088"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7" name="Line 18"/>
          <p:cNvSpPr>
            <a:spLocks noChangeShapeType="1"/>
          </p:cNvSpPr>
          <p:nvPr/>
        </p:nvSpPr>
        <p:spPr bwMode="auto">
          <a:xfrm flipV="1">
            <a:off x="4643438" y="2205040"/>
            <a:ext cx="10080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8" name="Line 19"/>
          <p:cNvSpPr>
            <a:spLocks noChangeShapeType="1"/>
          </p:cNvSpPr>
          <p:nvPr/>
        </p:nvSpPr>
        <p:spPr bwMode="auto">
          <a:xfrm>
            <a:off x="4572000" y="2636838"/>
            <a:ext cx="107950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9" name="Line 20"/>
          <p:cNvSpPr>
            <a:spLocks noChangeShapeType="1"/>
          </p:cNvSpPr>
          <p:nvPr/>
        </p:nvSpPr>
        <p:spPr bwMode="auto">
          <a:xfrm>
            <a:off x="3203577" y="2492377"/>
            <a:ext cx="10080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1378952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386" y="31753"/>
            <a:ext cx="7770219" cy="620098"/>
          </a:xfrm>
        </p:spPr>
        <p:txBody>
          <a:bodyPr>
            <a:normAutofit fontScale="90000"/>
          </a:bodyPr>
          <a:lstStyle/>
          <a:p>
            <a:pPr eaLnBrk="1" hangingPunct="1"/>
            <a:r>
              <a:rPr lang="ru-RU" altLang="ru-RU" sz="2400" b="1" dirty="0"/>
              <a:t>Различают</a:t>
            </a:r>
            <a:r>
              <a:rPr lang="ru-RU" altLang="ru-RU" sz="4000" b="1" dirty="0"/>
              <a:t>:</a:t>
            </a:r>
          </a:p>
        </p:txBody>
      </p:sp>
      <p:sp>
        <p:nvSpPr>
          <p:cNvPr id="6147" name="Rectangle 3"/>
          <p:cNvSpPr>
            <a:spLocks noGrp="1" noChangeArrowheads="1"/>
          </p:cNvSpPr>
          <p:nvPr>
            <p:ph idx="1"/>
          </p:nvPr>
        </p:nvSpPr>
        <p:spPr>
          <a:xfrm>
            <a:off x="734291" y="651852"/>
            <a:ext cx="7952509" cy="5474314"/>
          </a:xfrm>
        </p:spPr>
        <p:txBody>
          <a:bodyPr/>
          <a:lstStyle/>
          <a:p>
            <a:pPr eaLnBrk="1" hangingPunct="1"/>
            <a:r>
              <a:rPr lang="ru-RU" altLang="ru-RU" dirty="0"/>
              <a:t>Изометрический (пропорциональный)</a:t>
            </a:r>
          </a:p>
          <a:p>
            <a:pPr eaLnBrk="1" hangingPunct="1"/>
            <a:r>
              <a:rPr lang="ru-RU" altLang="ru-RU" dirty="0" err="1"/>
              <a:t>Аллометрический</a:t>
            </a:r>
            <a:r>
              <a:rPr lang="ru-RU" altLang="ru-RU" dirty="0"/>
              <a:t> (непропорциональный) встречается чаще</a:t>
            </a:r>
          </a:p>
          <a:p>
            <a:pPr eaLnBrk="1" hangingPunct="1"/>
            <a:endParaRPr lang="ru-RU" altLang="ru-RU" dirty="0" smtClean="0"/>
          </a:p>
        </p:txBody>
      </p:sp>
      <p:pic>
        <p:nvPicPr>
          <p:cNvPr id="6148" name="Picture 4" descr="Н"/>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252201" y="2166501"/>
            <a:ext cx="4546931" cy="23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179388" y="6165850"/>
            <a:ext cx="8640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ru-RU" altLang="ru-RU" sz="2400"/>
              <a:t>Аллометрический рост у человека и манящего краба</a:t>
            </a:r>
          </a:p>
        </p:txBody>
      </p:sp>
      <p:pic>
        <p:nvPicPr>
          <p:cNvPr id="6150" name="Picture 7" descr="Картинка 9 из 22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029" y="2128906"/>
            <a:ext cx="28194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149928" y="4849092"/>
            <a:ext cx="7201502" cy="1200329"/>
          </a:xfrm>
          <a:prstGeom prst="rect">
            <a:avLst/>
          </a:prstGeom>
        </p:spPr>
        <p:txBody>
          <a:bodyPr wrap="square">
            <a:spAutoFit/>
          </a:bodyPr>
          <a:lstStyle/>
          <a:p>
            <a:r>
              <a:rPr lang="ru-RU" dirty="0"/>
              <a:t>манящий краб обладает регенеративными способностями. Отпавшая, по каким-либо причинам клешня, снова отрастает. В некоторых случая новая клешня у манящего краба вырастает больше предыдущей клешни.</a:t>
            </a:r>
          </a:p>
        </p:txBody>
      </p:sp>
    </p:spTree>
    <p:extLst>
      <p:ext uri="{BB962C8B-B14F-4D97-AF65-F5344CB8AC3E}">
        <p14:creationId xmlns:p14="http://schemas.microsoft.com/office/powerpoint/2010/main" val="875457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0"/>
            <a:ext cx="8229600" cy="1143000"/>
          </a:xfrm>
        </p:spPr>
        <p:txBody>
          <a:bodyPr/>
          <a:lstStyle/>
          <a:p>
            <a:pPr eaLnBrk="1" hangingPunct="1"/>
            <a:r>
              <a:rPr lang="ru-RU" altLang="ru-RU" smtClean="0"/>
              <a:t>Рост бывает:</a:t>
            </a:r>
          </a:p>
        </p:txBody>
      </p:sp>
      <p:sp>
        <p:nvSpPr>
          <p:cNvPr id="7171" name="Rectangle 3"/>
          <p:cNvSpPr>
            <a:spLocks noGrp="1" noChangeArrowheads="1"/>
          </p:cNvSpPr>
          <p:nvPr>
            <p:ph idx="1"/>
          </p:nvPr>
        </p:nvSpPr>
        <p:spPr>
          <a:xfrm>
            <a:off x="250825" y="1125540"/>
            <a:ext cx="8229600" cy="1582737"/>
          </a:xfrm>
        </p:spPr>
        <p:txBody>
          <a:bodyPr/>
          <a:lstStyle/>
          <a:p>
            <a:pPr eaLnBrk="1" hangingPunct="1">
              <a:lnSpc>
                <a:spcPct val="90000"/>
              </a:lnSpc>
            </a:pPr>
            <a:r>
              <a:rPr lang="ru-RU" altLang="ru-RU" smtClean="0"/>
              <a:t>Ограниченный (большинство видов, включая человека)</a:t>
            </a:r>
          </a:p>
          <a:p>
            <a:pPr eaLnBrk="1" hangingPunct="1">
              <a:lnSpc>
                <a:spcPct val="90000"/>
              </a:lnSpc>
            </a:pPr>
            <a:r>
              <a:rPr lang="ru-RU" altLang="ru-RU" smtClean="0"/>
              <a:t>Неограниченный (рыбы, крысы)</a:t>
            </a:r>
          </a:p>
          <a:p>
            <a:pPr eaLnBrk="1" hangingPunct="1">
              <a:lnSpc>
                <a:spcPct val="90000"/>
              </a:lnSpc>
            </a:pPr>
            <a:endParaRPr lang="ru-RU" altLang="ru-RU" smtClean="0"/>
          </a:p>
          <a:p>
            <a:pPr eaLnBrk="1" hangingPunct="1">
              <a:lnSpc>
                <a:spcPct val="90000"/>
              </a:lnSpc>
            </a:pPr>
            <a:endParaRPr lang="ru-RU" altLang="ru-RU" smtClean="0"/>
          </a:p>
        </p:txBody>
      </p:sp>
      <p:pic>
        <p:nvPicPr>
          <p:cNvPr id="7172" name="Picture 10" descr="Картинка 3 из 2467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365" y="2205040"/>
            <a:ext cx="2306637"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Картинка 4 из 6400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0"/>
            <a:ext cx="4286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Картинка 10 из 2466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3933825"/>
            <a:ext cx="41402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58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Изображение 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4065">
            <a:off x="533402" y="746127"/>
            <a:ext cx="5845175"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381000" y="2"/>
            <a:ext cx="830580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ru-RU" altLang="ru-RU" sz="2400" dirty="0"/>
              <a:t>Кривые роста у человека: А – абсолютный рост и Б – годичный прирост длины тела. (наблюдение 18 века)</a:t>
            </a:r>
          </a:p>
        </p:txBody>
      </p:sp>
      <p:sp>
        <p:nvSpPr>
          <p:cNvPr id="8196" name="Line 6"/>
          <p:cNvSpPr>
            <a:spLocks noChangeShapeType="1"/>
          </p:cNvSpPr>
          <p:nvPr/>
        </p:nvSpPr>
        <p:spPr bwMode="auto">
          <a:xfrm flipH="1">
            <a:off x="4953000" y="4343400"/>
            <a:ext cx="1066800" cy="4572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197" name="Text Box 7"/>
          <p:cNvSpPr txBox="1">
            <a:spLocks noChangeArrowheads="1"/>
          </p:cNvSpPr>
          <p:nvPr/>
        </p:nvSpPr>
        <p:spPr bwMode="auto">
          <a:xfrm>
            <a:off x="6172200" y="40386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ru-RU" altLang="ru-RU" sz="1800">
                <a:solidFill>
                  <a:srgbClr val="FF3300"/>
                </a:solidFill>
              </a:rPr>
              <a:t>пубертатный скачок роста</a:t>
            </a:r>
          </a:p>
        </p:txBody>
      </p:sp>
    </p:spTree>
    <p:extLst>
      <p:ext uri="{BB962C8B-B14F-4D97-AF65-F5344CB8AC3E}">
        <p14:creationId xmlns:p14="http://schemas.microsoft.com/office/powerpoint/2010/main" val="1811287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188" y="1052513"/>
            <a:ext cx="8229600" cy="1143000"/>
          </a:xfrm>
        </p:spPr>
        <p:txBody>
          <a:bodyPr>
            <a:normAutofit fontScale="90000"/>
          </a:bodyPr>
          <a:lstStyle/>
          <a:p>
            <a:pPr eaLnBrk="1" hangingPunct="1"/>
            <a:r>
              <a:rPr lang="ru-RU" altLang="ru-RU" sz="4000"/>
              <a:t>Рост – мультифакториальный признак</a:t>
            </a:r>
          </a:p>
        </p:txBody>
      </p:sp>
      <p:sp>
        <p:nvSpPr>
          <p:cNvPr id="9219" name="Rectangle 3"/>
          <p:cNvSpPr>
            <a:spLocks noGrp="1" noChangeArrowheads="1"/>
          </p:cNvSpPr>
          <p:nvPr>
            <p:ph idx="1"/>
          </p:nvPr>
        </p:nvSpPr>
        <p:spPr>
          <a:xfrm>
            <a:off x="457200" y="2781302"/>
            <a:ext cx="8229600" cy="3344863"/>
          </a:xfrm>
        </p:spPr>
        <p:txBody>
          <a:bodyPr/>
          <a:lstStyle/>
          <a:p>
            <a:pPr eaLnBrk="1" hangingPunct="1"/>
            <a:r>
              <a:rPr lang="ru-RU" altLang="ru-RU" dirty="0" smtClean="0"/>
              <a:t>На рост влияют множество генов</a:t>
            </a:r>
          </a:p>
          <a:p>
            <a:pPr eaLnBrk="1" hangingPunct="1"/>
            <a:r>
              <a:rPr lang="ru-RU" altLang="ru-RU" dirty="0" smtClean="0"/>
              <a:t>На рост влияют факторы среды</a:t>
            </a:r>
          </a:p>
        </p:txBody>
      </p:sp>
    </p:spTree>
    <p:extLst>
      <p:ext uri="{BB962C8B-B14F-4D97-AF65-F5344CB8AC3E}">
        <p14:creationId xmlns:p14="http://schemas.microsoft.com/office/powerpoint/2010/main" val="16519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002588" cy="850900"/>
          </a:xfrm>
        </p:spPr>
        <p:txBody>
          <a:bodyPr>
            <a:normAutofit fontScale="90000"/>
          </a:bodyPr>
          <a:lstStyle/>
          <a:p>
            <a:pPr eaLnBrk="1" hangingPunct="1"/>
            <a:r>
              <a:rPr lang="ru-RU" altLang="ru-RU" smtClean="0">
                <a:solidFill>
                  <a:srgbClr val="FF3300"/>
                </a:solidFill>
              </a:rPr>
              <a:t>Регуляция роста</a:t>
            </a:r>
            <a:r>
              <a:rPr lang="ru-RU" altLang="ru-RU" sz="4000"/>
              <a:t>:</a:t>
            </a:r>
            <a:br>
              <a:rPr lang="ru-RU" altLang="ru-RU" sz="4000"/>
            </a:br>
            <a:endParaRPr lang="ru-RU" altLang="ru-RU" sz="4000"/>
          </a:p>
        </p:txBody>
      </p:sp>
      <p:sp>
        <p:nvSpPr>
          <p:cNvPr id="10243" name="Rectangle 3"/>
          <p:cNvSpPr>
            <a:spLocks noGrp="1" noChangeArrowheads="1"/>
          </p:cNvSpPr>
          <p:nvPr>
            <p:ph idx="1"/>
          </p:nvPr>
        </p:nvSpPr>
        <p:spPr>
          <a:xfrm>
            <a:off x="250825" y="981077"/>
            <a:ext cx="8642350" cy="5616575"/>
          </a:xfrm>
        </p:spPr>
        <p:txBody>
          <a:bodyPr/>
          <a:lstStyle/>
          <a:p>
            <a:pPr eaLnBrk="1" hangingPunct="1"/>
            <a:r>
              <a:rPr lang="ru-RU" altLang="ru-RU">
                <a:solidFill>
                  <a:srgbClr val="FF3300"/>
                </a:solidFill>
              </a:rPr>
              <a:t>Местно</a:t>
            </a:r>
            <a:r>
              <a:rPr lang="ru-RU" altLang="ru-RU"/>
              <a:t>: тканевые факторы роста - небольшие полипептиды, которые стимулируют или ингибируют пролиферацию определенных типов клеток. Их описано несколько десятков, например, </a:t>
            </a:r>
            <a:r>
              <a:rPr lang="ru-RU" altLang="ru-RU" u="sng">
                <a:solidFill>
                  <a:srgbClr val="FF3300"/>
                </a:solidFill>
              </a:rPr>
              <a:t>фактор роста эпидермиса, фактор роста фибробластов и др. </a:t>
            </a:r>
          </a:p>
          <a:p>
            <a:pPr eaLnBrk="1" hangingPunct="1"/>
            <a:r>
              <a:rPr lang="ru-RU" altLang="ru-RU">
                <a:solidFill>
                  <a:srgbClr val="FF3300"/>
                </a:solidFill>
              </a:rPr>
              <a:t>На уровне организма</a:t>
            </a:r>
            <a:r>
              <a:rPr lang="ru-RU" altLang="ru-RU"/>
              <a:t>: нервные и гуморальные влияния, например, </a:t>
            </a:r>
            <a:r>
              <a:rPr lang="ru-RU" altLang="ru-RU" u="sng">
                <a:solidFill>
                  <a:srgbClr val="FF3300"/>
                </a:solidFill>
              </a:rPr>
              <a:t>гормон роста</a:t>
            </a:r>
            <a:r>
              <a:rPr lang="en-US" altLang="ru-RU" u="sng">
                <a:solidFill>
                  <a:srgbClr val="FF3300"/>
                </a:solidFill>
              </a:rPr>
              <a:t>.</a:t>
            </a:r>
            <a:endParaRPr lang="ru-RU" altLang="ru-RU" u="sng">
              <a:solidFill>
                <a:srgbClr val="FF3300"/>
              </a:solidFill>
            </a:endParaRPr>
          </a:p>
          <a:p>
            <a:pPr eaLnBrk="1" hangingPunct="1"/>
            <a:r>
              <a:rPr lang="ru-RU" altLang="ru-RU">
                <a:solidFill>
                  <a:srgbClr val="FF3300"/>
                </a:solidFill>
              </a:rPr>
              <a:t>Факторы среды</a:t>
            </a:r>
            <a:r>
              <a:rPr lang="ru-RU" altLang="ru-RU"/>
              <a:t>: например, изменение питания (японцы в 20 веке подросли на 20 см, возможно из-за введения в рацион молочных продуктов)</a:t>
            </a:r>
          </a:p>
          <a:p>
            <a:pPr eaLnBrk="1" hangingPunct="1"/>
            <a:endParaRPr lang="ru-RU" altLang="ru-RU"/>
          </a:p>
        </p:txBody>
      </p:sp>
    </p:spTree>
    <p:extLst>
      <p:ext uri="{BB962C8B-B14F-4D97-AF65-F5344CB8AC3E}">
        <p14:creationId xmlns:p14="http://schemas.microsoft.com/office/powerpoint/2010/main" val="351234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388" y="274640"/>
            <a:ext cx="8507412" cy="1425575"/>
          </a:xfrm>
        </p:spPr>
        <p:txBody>
          <a:bodyPr/>
          <a:lstStyle/>
          <a:p>
            <a:pPr eaLnBrk="1" hangingPunct="1"/>
            <a:r>
              <a:rPr lang="ru-RU" altLang="ru-RU" sz="2800" b="1">
                <a:solidFill>
                  <a:srgbClr val="FF3300"/>
                </a:solidFill>
              </a:rPr>
              <a:t>Акселерация </a:t>
            </a:r>
            <a:r>
              <a:rPr lang="ru-RU" altLang="ru-RU" sz="2800"/>
              <a:t>(от лат. </a:t>
            </a:r>
            <a:r>
              <a:rPr lang="ru-RU" altLang="ru-RU" sz="2800" i="1"/>
              <a:t>acceleratio</a:t>
            </a:r>
            <a:r>
              <a:rPr lang="ru-RU" altLang="ru-RU" sz="2800"/>
              <a:t> — ускорение)</a:t>
            </a:r>
            <a:r>
              <a:rPr lang="ru-RU" altLang="ru-RU" sz="2800">
                <a:solidFill>
                  <a:srgbClr val="FF3300"/>
                </a:solidFill>
              </a:rPr>
              <a:t> </a:t>
            </a:r>
            <a:r>
              <a:rPr lang="ru-RU" altLang="ru-RU" sz="2800" b="1">
                <a:solidFill>
                  <a:srgbClr val="FF3300"/>
                </a:solidFill>
              </a:rPr>
              <a:t>— ускоренное развитие живого организма.</a:t>
            </a:r>
            <a:r>
              <a:rPr lang="ru-RU" altLang="ru-RU" sz="2800">
                <a:solidFill>
                  <a:srgbClr val="FF3300"/>
                </a:solidFill>
              </a:rPr>
              <a:t> </a:t>
            </a:r>
            <a:br>
              <a:rPr lang="ru-RU" altLang="ru-RU" sz="2800">
                <a:solidFill>
                  <a:srgbClr val="FF3300"/>
                </a:solidFill>
              </a:rPr>
            </a:br>
            <a:r>
              <a:rPr lang="ru-RU" altLang="ru-RU" sz="2800"/>
              <a:t> (У человека, наблюдается в последние 150 лет)</a:t>
            </a:r>
          </a:p>
        </p:txBody>
      </p:sp>
      <p:sp>
        <p:nvSpPr>
          <p:cNvPr id="11267" name="Rectangle 3"/>
          <p:cNvSpPr>
            <a:spLocks noGrp="1" noChangeArrowheads="1"/>
          </p:cNvSpPr>
          <p:nvPr>
            <p:ph idx="1"/>
          </p:nvPr>
        </p:nvSpPr>
        <p:spPr>
          <a:xfrm>
            <a:off x="395288" y="1773238"/>
            <a:ext cx="8229600" cy="4895850"/>
          </a:xfrm>
        </p:spPr>
        <p:txBody>
          <a:bodyPr/>
          <a:lstStyle/>
          <a:p>
            <a:pPr algn="ctr" eaLnBrk="1" hangingPunct="1">
              <a:buFontTx/>
              <a:buNone/>
            </a:pPr>
            <a:r>
              <a:rPr lang="ru-RU" altLang="ru-RU"/>
              <a:t>Признаки акселерации:</a:t>
            </a:r>
          </a:p>
          <a:p>
            <a:pPr eaLnBrk="1" hangingPunct="1"/>
            <a:r>
              <a:rPr lang="ru-RU" altLang="ru-RU"/>
              <a:t>на 1-3 года раньше появляются признаки наступления зрелого возраста (смена зубов, окостенение скелета, формирование вторичных половых признаков)</a:t>
            </a:r>
            <a:r>
              <a:rPr lang="ru-RU" altLang="ru-RU" i="1"/>
              <a:t>;</a:t>
            </a:r>
            <a:endParaRPr lang="ru-RU" altLang="ru-RU"/>
          </a:p>
          <a:p>
            <a:pPr eaLnBrk="1" hangingPunct="1"/>
            <a:r>
              <a:rPr lang="ru-RU" altLang="ru-RU"/>
              <a:t>увеличивается средний рост; </a:t>
            </a:r>
          </a:p>
          <a:p>
            <a:pPr eaLnBrk="1" hangingPunct="1"/>
            <a:r>
              <a:rPr lang="ru-RU" altLang="ru-RU"/>
              <a:t>удлиняется репродуктивный период у женщин и у мужчин, как за счёт более раннего наступления половой зрелости, так и позднего угасания половой функции</a:t>
            </a:r>
          </a:p>
          <a:p>
            <a:pPr eaLnBrk="1" hangingPunct="1"/>
            <a:endParaRPr lang="ru-RU" altLang="ru-RU"/>
          </a:p>
        </p:txBody>
      </p:sp>
    </p:spTree>
    <p:extLst>
      <p:ext uri="{BB962C8B-B14F-4D97-AF65-F5344CB8AC3E}">
        <p14:creationId xmlns:p14="http://schemas.microsoft.com/office/powerpoint/2010/main" val="117865403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TotalTime>
  <Words>949</Words>
  <Application>Microsoft Office PowerPoint</Application>
  <PresentationFormat>Экран (4:3)</PresentationFormat>
  <Paragraphs>61</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Times New Roman</vt:lpstr>
      <vt:lpstr>Тема Office</vt:lpstr>
      <vt:lpstr>Презентация PowerPoint</vt:lpstr>
      <vt:lpstr>Рост – это увеличение массы и линейных размеров организма. </vt:lpstr>
      <vt:lpstr>Рост может происходить за счет:</vt:lpstr>
      <vt:lpstr>Различают:</vt:lpstr>
      <vt:lpstr>Рост бывает:</vt:lpstr>
      <vt:lpstr>Презентация PowerPoint</vt:lpstr>
      <vt:lpstr>Рост – мультифакториальный признак</vt:lpstr>
      <vt:lpstr>Регуляция роста: </vt:lpstr>
      <vt:lpstr>Акселерация (от лат. acceleratio — ускорение) — ускоренное развитие живого организма.   (У человека, наблюдается в последние 150 лет)</vt:lpstr>
      <vt:lpstr>Гипотезы, объясняющие акселерацию</vt:lpstr>
      <vt:lpstr>Презентация PowerPoint</vt:lpstr>
      <vt:lpstr>Презентация PowerPoint</vt:lpstr>
      <vt:lpstr>Презентация PowerPoint</vt:lpstr>
      <vt:lpstr>Регенерация аксолотля</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Шалахметова Тамара</dc:creator>
  <cp:lastModifiedBy>User</cp:lastModifiedBy>
  <cp:revision>22</cp:revision>
  <dcterms:created xsi:type="dcterms:W3CDTF">2020-02-05T07:40:07Z</dcterms:created>
  <dcterms:modified xsi:type="dcterms:W3CDTF">2021-02-17T13:15:23Z</dcterms:modified>
</cp:coreProperties>
</file>